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279" r:id="rId3"/>
    <p:sldId id="266" r:id="rId4"/>
    <p:sldId id="278" r:id="rId5"/>
    <p:sldId id="285" r:id="rId6"/>
    <p:sldId id="280" r:id="rId7"/>
    <p:sldId id="281" r:id="rId8"/>
    <p:sldId id="283" r:id="rId9"/>
    <p:sldId id="284" r:id="rId10"/>
    <p:sldId id="258" r:id="rId11"/>
    <p:sldId id="267" r:id="rId12"/>
    <p:sldId id="268" r:id="rId13"/>
    <p:sldId id="271" r:id="rId14"/>
    <p:sldId id="282" r:id="rId15"/>
    <p:sldId id="270" r:id="rId16"/>
    <p:sldId id="273" r:id="rId17"/>
    <p:sldId id="277" r:id="rId18"/>
    <p:sldId id="274" r:id="rId19"/>
    <p:sldId id="276" r:id="rId20"/>
    <p:sldId id="275" r:id="rId21"/>
    <p:sldId id="262" r:id="rId22"/>
    <p:sldId id="261" r:id="rId23"/>
    <p:sldId id="265" r:id="rId24"/>
    <p:sldId id="272" r:id="rId2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30.01.2024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poroto, </a:t>
            </a:r>
            <a:r>
              <a:rPr lang="cs-CZ"/>
              <a:t>vážení posluchači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9184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72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Laserové projektory fungují díky principu </a:t>
            </a:r>
            <a:r>
              <a:rPr lang="cs-CZ" dirty="0" err="1"/>
              <a:t>persist</a:t>
            </a:r>
            <a:r>
              <a:rPr lang="cs-CZ" dirty="0"/>
              <a:t>. </a:t>
            </a:r>
            <a:r>
              <a:rPr lang="cs-CZ" dirty="0" err="1"/>
              <a:t>of</a:t>
            </a:r>
            <a:r>
              <a:rPr lang="cs-CZ" dirty="0"/>
              <a:t> vision, ten </a:t>
            </a:r>
            <a:r>
              <a:rPr lang="cs-CZ" dirty="0" err="1"/>
              <a:t>spociva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4632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Vysvetlit</a:t>
            </a:r>
            <a:r>
              <a:rPr lang="cs-CZ" dirty="0"/>
              <a:t> analogový signál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3082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Středoškolská odborná činnost 2024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/>
            <a:r>
              <a:rPr lang="cs-CZ" dirty="0"/>
              <a:t>Název práce: RGB Laserový projektor</a:t>
            </a:r>
            <a:br>
              <a:rPr lang="cs-CZ" dirty="0"/>
            </a:br>
            <a:r>
              <a:rPr lang="cs-CZ" sz="5200" dirty="0"/>
              <a:t>Jméno: Šimon Hrouda</a:t>
            </a:r>
            <a:br>
              <a:rPr lang="cs-CZ" dirty="0"/>
            </a:br>
            <a:r>
              <a:rPr lang="cs-CZ" sz="4400" dirty="0"/>
              <a:t>Škola: Gymnázium Brno-Řečkovice</a:t>
            </a:r>
            <a:br>
              <a:rPr lang="cs-CZ" sz="4400" dirty="0"/>
            </a:br>
            <a:r>
              <a:rPr lang="cs-CZ" sz="4400" dirty="0"/>
              <a:t>Kraj: Jihomoravský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398434" y="494034"/>
            <a:ext cx="61004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+mj-lt"/>
                <a:ea typeface="+mj-ea"/>
                <a:cs typeface="+mj-cs"/>
              </a:rPr>
              <a:t>Obor: 10. Elektrotechnika, elektronika a telekomunikace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3780AEF-79C4-42F3-83C0-8604B3942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76" y="4347882"/>
            <a:ext cx="4355224" cy="251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515866-E3D9-422D-86B9-9662833D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6800"/>
            <a:ext cx="10515600" cy="1325563"/>
          </a:xfrm>
        </p:spPr>
        <p:txBody>
          <a:bodyPr/>
          <a:lstStyle/>
          <a:p>
            <a:r>
              <a:rPr lang="cs-CZ" dirty="0"/>
              <a:t>Cíle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97300"/>
            <a:ext cx="10515600" cy="2203450"/>
          </a:xfrm>
        </p:spPr>
        <p:txBody>
          <a:bodyPr/>
          <a:lstStyle/>
          <a:p>
            <a:r>
              <a:rPr lang="cs-CZ" dirty="0"/>
              <a:t>Navrhnout a sestavit laserový projektor</a:t>
            </a:r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Upravit cizí open-source promítací program k podpoře RGB barev</a:t>
            </a:r>
            <a:endParaRPr lang="cs-CZ" dirty="0"/>
          </a:p>
          <a:p>
            <a:r>
              <a:rPr lang="cs-CZ" dirty="0"/>
              <a:t>Vytvořit pro projektor přívětivé uživatelské prostředí</a:t>
            </a:r>
          </a:p>
          <a:p>
            <a:r>
              <a:rPr lang="cs-CZ" dirty="0"/>
              <a:t>Zajistit jednoduchou instalaci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5" name="Zástupný symbol pro obsah 2">
            <a:extLst>
              <a:ext uri="{FF2B5EF4-FFF2-40B4-BE49-F238E27FC236}">
                <a16:creationId xmlns:a16="http://schemas.microsoft.com/office/drawing/2014/main" id="{2441816A-0E18-42D9-A98F-161086AF9A9C}"/>
              </a:ext>
            </a:extLst>
          </p:cNvPr>
          <p:cNvSpPr txBox="1">
            <a:spLocks/>
          </p:cNvSpPr>
          <p:nvPr/>
        </p:nvSpPr>
        <p:spPr>
          <a:xfrm>
            <a:off x="838200" y="968375"/>
            <a:ext cx="10515600" cy="1233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Char char="•"/>
            </a:pPr>
            <a:r>
              <a:rPr lang="cs-CZ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Neexistuje uživatelsky přívětivá open-source platforma, kde by se začínající zájemci s technologií seznámili</a:t>
            </a:r>
            <a:endParaRPr lang="cs-CZ" dirty="0">
              <a:effectLst/>
            </a:endParaRPr>
          </a:p>
          <a:p>
            <a:pPr marL="685800" indent="-228600" algn="l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cs-CZ" sz="1800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Je super </a:t>
            </a:r>
            <a:r>
              <a:rPr lang="cs-CZ" sz="1800" kern="12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zaujout</a:t>
            </a:r>
            <a:r>
              <a:rPr lang="cs-CZ" sz="1800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a dovolit lidem si s </a:t>
            </a:r>
            <a:r>
              <a:rPr lang="cs-CZ" sz="1800" kern="12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necim</a:t>
            </a:r>
            <a:r>
              <a:rPr lang="cs-CZ" sz="1800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cs-CZ" sz="1800" kern="12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hrat</a:t>
            </a:r>
            <a:r>
              <a:rPr lang="cs-CZ" sz="1800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pak se v tom </a:t>
            </a:r>
            <a:r>
              <a:rPr lang="cs-CZ" sz="1800" kern="12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zacnou</a:t>
            </a:r>
            <a:r>
              <a:rPr lang="cs-CZ" sz="1800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cs-CZ" sz="1800" kern="12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stourat</a:t>
            </a:r>
            <a:endParaRPr lang="cs-CZ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FE2782-58C1-4545-B398-80150AD85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05325" cy="1325563"/>
          </a:xfrm>
        </p:spPr>
        <p:txBody>
          <a:bodyPr/>
          <a:lstStyle/>
          <a:p>
            <a:r>
              <a:rPr lang="cs-CZ" dirty="0"/>
              <a:t>Princip laserového promítání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CA7D9D-6383-4F3D-BA14-7826B85E8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6775" cy="3978016"/>
          </a:xfrm>
        </p:spPr>
        <p:txBody>
          <a:bodyPr>
            <a:normAutofit/>
          </a:bodyPr>
          <a:lstStyle/>
          <a:p>
            <a:r>
              <a:rPr lang="cs-CZ" dirty="0" err="1"/>
              <a:t>Persistance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vision</a:t>
            </a:r>
          </a:p>
          <a:p>
            <a:pPr lvl="1"/>
            <a:r>
              <a:rPr lang="cs-CZ" dirty="0"/>
              <a:t>Pohyb laserového paprsku rychlejší, než lidské oko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76040FC-4D2D-4C72-A2EA-0B14860A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5" name="Glow in the dark Laser pointers Experiment - drawing with laser pointers-2">
            <a:hlinkClick r:id="" action="ppaction://media"/>
            <a:extLst>
              <a:ext uri="{FF2B5EF4-FFF2-40B4-BE49-F238E27FC236}">
                <a16:creationId xmlns:a16="http://schemas.microsoft.com/office/drawing/2014/main" id="{05178B7E-506A-440F-9E61-619D3F26B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5466" t="11127" r="35618" b="27847"/>
          <a:stretch/>
        </p:blipFill>
        <p:spPr>
          <a:xfrm>
            <a:off x="5734238" y="209550"/>
            <a:ext cx="8581837" cy="602234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3FCA7C83-EB4F-41EC-A895-E2090BABD89B}"/>
              </a:ext>
            </a:extLst>
          </p:cNvPr>
          <p:cNvSpPr txBox="1"/>
          <p:nvPr/>
        </p:nvSpPr>
        <p:spPr>
          <a:xfrm>
            <a:off x="8238003" y="6376116"/>
            <a:ext cx="607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9)</a:t>
            </a:r>
          </a:p>
        </p:txBody>
      </p:sp>
    </p:spTree>
    <p:extLst>
      <p:ext uri="{BB962C8B-B14F-4D97-AF65-F5344CB8AC3E}">
        <p14:creationId xmlns:p14="http://schemas.microsoft.com/office/powerpoint/2010/main" val="310334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18326A-9B4F-4F9C-92B6-883CAB4C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000" dirty="0"/>
              <a:t>Hardware - </a:t>
            </a:r>
            <a:r>
              <a:rPr lang="cs-CZ" dirty="0"/>
              <a:t>promítání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A28C28-250F-4CA0-9E87-B84762B4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Galvanometry a zrcátka</a:t>
            </a:r>
          </a:p>
          <a:p>
            <a:pPr lvl="1"/>
            <a:r>
              <a:rPr lang="cs-CZ" dirty="0"/>
              <a:t>Pohyb pouze zrcátky – rychlost</a:t>
            </a:r>
          </a:p>
          <a:p>
            <a:pPr lvl="1"/>
            <a:r>
              <a:rPr lang="cs-CZ" dirty="0"/>
              <a:t>Analogový signál -15 až +15 voltů</a:t>
            </a:r>
          </a:p>
          <a:p>
            <a:r>
              <a:rPr lang="cs-CZ" dirty="0"/>
              <a:t>RGB Laserový modul</a:t>
            </a:r>
          </a:p>
          <a:p>
            <a:pPr lvl="1"/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96604A3-D73B-4074-BAF9-4AB13185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F97C681-8A33-4026-B766-7455F4297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670" y="613779"/>
            <a:ext cx="5802285" cy="3994396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415FF235-E6C5-477D-9E2F-2D8F0684EEFB}"/>
              </a:ext>
            </a:extLst>
          </p:cNvPr>
          <p:cNvSpPr txBox="1"/>
          <p:nvPr/>
        </p:nvSpPr>
        <p:spPr>
          <a:xfrm flipH="1">
            <a:off x="9519816" y="4930904"/>
            <a:ext cx="254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10)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0CDF9EB0-A114-49F8-958C-86ABEC876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7" b="23735"/>
          <a:stretch/>
        </p:blipFill>
        <p:spPr>
          <a:xfrm flipH="1" flipV="1">
            <a:off x="2120592" y="3745883"/>
            <a:ext cx="3922739" cy="2370042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28052A92-ECE5-43CC-B7CD-93A49F931FA6}"/>
              </a:ext>
            </a:extLst>
          </p:cNvPr>
          <p:cNvSpPr txBox="1"/>
          <p:nvPr/>
        </p:nvSpPr>
        <p:spPr>
          <a:xfrm>
            <a:off x="357248" y="6022816"/>
            <a:ext cx="2714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(zdroj 11)</a:t>
            </a:r>
          </a:p>
        </p:txBody>
      </p:sp>
    </p:spTree>
    <p:extLst>
      <p:ext uri="{BB962C8B-B14F-4D97-AF65-F5344CB8AC3E}">
        <p14:creationId xmlns:p14="http://schemas.microsoft.com/office/powerpoint/2010/main" val="179826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2F8172-EECC-4454-84C7-1D1E8209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Hardware - </a:t>
            </a:r>
            <a:r>
              <a:rPr lang="cs-CZ" dirty="0"/>
              <a:t>Řídící jednotka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A170AC-F941-4AE0-B61B-3ADF6521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5278" cy="4351338"/>
          </a:xfrm>
        </p:spPr>
        <p:txBody>
          <a:bodyPr/>
          <a:lstStyle/>
          <a:p>
            <a:r>
              <a:rPr lang="cs-CZ" dirty="0"/>
              <a:t>Jednodeskový počítač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pPr lvl="1"/>
            <a:r>
              <a:rPr lang="cs-CZ" dirty="0"/>
              <a:t>27 GPIO pinů</a:t>
            </a:r>
          </a:p>
          <a:p>
            <a:pPr lvl="1"/>
            <a:r>
              <a:rPr lang="cs-CZ" dirty="0" err="1"/>
              <a:t>WiFi</a:t>
            </a:r>
            <a:r>
              <a:rPr lang="cs-CZ" dirty="0"/>
              <a:t>, ethernet</a:t>
            </a:r>
          </a:p>
          <a:p>
            <a:pPr lvl="1"/>
            <a:r>
              <a:rPr lang="cs-CZ" dirty="0"/>
              <a:t>OS Linux →</a:t>
            </a:r>
            <a:r>
              <a:rPr lang="cs-CZ" dirty="0">
                <a:latin typeface="Abadi Extra Light" panose="020B0604020202020204" pitchFamily="34" charset="0"/>
              </a:rPr>
              <a:t> </a:t>
            </a:r>
            <a:r>
              <a:rPr lang="cs-CZ" dirty="0"/>
              <a:t>monitor a klávesnice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7F321DE-E58E-4D54-9625-1AB03DA6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9F2D3443-4521-465D-9AB9-9888675E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46" y="1978738"/>
            <a:ext cx="3657917" cy="2408129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C79AEC08-F244-416D-833A-9CD5B2125029}"/>
              </a:ext>
            </a:extLst>
          </p:cNvPr>
          <p:cNvSpPr txBox="1"/>
          <p:nvPr/>
        </p:nvSpPr>
        <p:spPr>
          <a:xfrm>
            <a:off x="6542248" y="4297831"/>
            <a:ext cx="1480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(zdroj 13)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AF93B160-E259-4D2B-9B7D-F568A4878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08" y="5473193"/>
            <a:ext cx="1261729" cy="1261729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301CB260-1FD8-4BC3-968F-41E1439F1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53" y="648764"/>
            <a:ext cx="2962502" cy="1039344"/>
          </a:xfrm>
          <a:prstGeom prst="rect">
            <a:avLst/>
          </a:prstGeom>
        </p:spPr>
      </p:pic>
      <p:sp>
        <p:nvSpPr>
          <p:cNvPr id="21" name="TextovéPole 20">
            <a:extLst>
              <a:ext uri="{FF2B5EF4-FFF2-40B4-BE49-F238E27FC236}">
                <a16:creationId xmlns:a16="http://schemas.microsoft.com/office/drawing/2014/main" id="{87C1E6A4-D836-4086-8DAB-C0BD1126B622}"/>
              </a:ext>
            </a:extLst>
          </p:cNvPr>
          <p:cNvSpPr txBox="1"/>
          <p:nvPr/>
        </p:nvSpPr>
        <p:spPr>
          <a:xfrm>
            <a:off x="8804323" y="6403636"/>
            <a:ext cx="1555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(zdroj 14)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202A7E3F-F3CE-4175-A2C6-C8C1028E633C}"/>
              </a:ext>
            </a:extLst>
          </p:cNvPr>
          <p:cNvSpPr txBox="1"/>
          <p:nvPr/>
        </p:nvSpPr>
        <p:spPr>
          <a:xfrm>
            <a:off x="7479299" y="230188"/>
            <a:ext cx="1816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(zdroj 12)</a:t>
            </a:r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1A0BFCF1-AD6B-44E3-B027-C288DC379E35}"/>
              </a:ext>
            </a:extLst>
          </p:cNvPr>
          <p:cNvSpPr/>
          <p:nvPr/>
        </p:nvSpPr>
        <p:spPr>
          <a:xfrm>
            <a:off x="8201160" y="3789000"/>
            <a:ext cx="721860" cy="59786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3" name="Obrázek 42">
            <a:extLst>
              <a:ext uri="{FF2B5EF4-FFF2-40B4-BE49-F238E27FC236}">
                <a16:creationId xmlns:a16="http://schemas.microsoft.com/office/drawing/2014/main" id="{67FB1850-A72D-49D3-9F26-834C4EAC8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119174" y="4390022"/>
            <a:ext cx="721860" cy="1114687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68BDDEC7-0688-4DB1-95E3-3CFC96D57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390" y="4819574"/>
            <a:ext cx="2314915" cy="2314915"/>
          </a:xfrm>
          <a:prstGeom prst="rect">
            <a:avLst/>
          </a:prstGeom>
        </p:spPr>
      </p:pic>
      <p:sp>
        <p:nvSpPr>
          <p:cNvPr id="47" name="Obdélník 46">
            <a:extLst>
              <a:ext uri="{FF2B5EF4-FFF2-40B4-BE49-F238E27FC236}">
                <a16:creationId xmlns:a16="http://schemas.microsoft.com/office/drawing/2014/main" id="{1B491C6D-AE63-414D-8604-C09433BC569F}"/>
              </a:ext>
            </a:extLst>
          </p:cNvPr>
          <p:cNvSpPr/>
          <p:nvPr/>
        </p:nvSpPr>
        <p:spPr>
          <a:xfrm>
            <a:off x="7479299" y="1934917"/>
            <a:ext cx="2207625" cy="35159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8" name="Obrázek 47">
            <a:extLst>
              <a:ext uri="{FF2B5EF4-FFF2-40B4-BE49-F238E27FC236}">
                <a16:creationId xmlns:a16="http://schemas.microsoft.com/office/drawing/2014/main" id="{0207A77D-254C-4674-8A13-805D36BDAE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0795" y="2620204"/>
            <a:ext cx="904667" cy="2427312"/>
          </a:xfrm>
          <a:prstGeom prst="rect">
            <a:avLst/>
          </a:prstGeom>
        </p:spPr>
      </p:pic>
      <p:sp>
        <p:nvSpPr>
          <p:cNvPr id="50" name="Obdélník 49">
            <a:extLst>
              <a:ext uri="{FF2B5EF4-FFF2-40B4-BE49-F238E27FC236}">
                <a16:creationId xmlns:a16="http://schemas.microsoft.com/office/drawing/2014/main" id="{A1771A79-AF93-45BE-B728-C91A0735F553}"/>
              </a:ext>
            </a:extLst>
          </p:cNvPr>
          <p:cNvSpPr/>
          <p:nvPr/>
        </p:nvSpPr>
        <p:spPr>
          <a:xfrm>
            <a:off x="10051256" y="1967839"/>
            <a:ext cx="879539" cy="14611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sp>
        <p:nvSpPr>
          <p:cNvPr id="52" name="TextovéPole 51">
            <a:extLst>
              <a:ext uri="{FF2B5EF4-FFF2-40B4-BE49-F238E27FC236}">
                <a16:creationId xmlns:a16="http://schemas.microsoft.com/office/drawing/2014/main" id="{3397DAF5-CEB1-4B0F-9962-5B37051BCAD9}"/>
              </a:ext>
            </a:extLst>
          </p:cNvPr>
          <p:cNvSpPr txBox="1"/>
          <p:nvPr/>
        </p:nvSpPr>
        <p:spPr>
          <a:xfrm>
            <a:off x="10354998" y="6406472"/>
            <a:ext cx="1535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(zdroj 15)</a:t>
            </a:r>
          </a:p>
        </p:txBody>
      </p:sp>
    </p:spTree>
    <p:extLst>
      <p:ext uri="{BB962C8B-B14F-4D97-AF65-F5344CB8AC3E}">
        <p14:creationId xmlns:p14="http://schemas.microsoft.com/office/powerpoint/2010/main" val="137689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DF102C-082F-4CCA-BB92-DB987A7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Hardware - </a:t>
            </a:r>
            <a:r>
              <a:rPr lang="cs-CZ" dirty="0"/>
              <a:t>HAT - DPS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F31828-DEB2-4872-A8D4-B0D7E8DCD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535" cy="4351338"/>
          </a:xfrm>
        </p:spPr>
        <p:txBody>
          <a:bodyPr/>
          <a:lstStyle/>
          <a:p>
            <a:pPr marL="0" indent="0">
              <a:buNone/>
            </a:pPr>
            <a:r>
              <a:rPr lang="cs-CZ" dirty="0"/>
              <a:t>DPS = deska plošných spojů</a:t>
            </a:r>
          </a:p>
          <a:p>
            <a:r>
              <a:rPr lang="cs-CZ" dirty="0"/>
              <a:t>Design v programu </a:t>
            </a:r>
            <a:r>
              <a:rPr lang="cs-CZ" dirty="0" err="1"/>
              <a:t>KiCad</a:t>
            </a:r>
            <a:endParaRPr lang="cs-CZ" dirty="0"/>
          </a:p>
          <a:p>
            <a:r>
              <a:rPr lang="cs-CZ" dirty="0"/>
              <a:t>Obvody:</a:t>
            </a:r>
          </a:p>
          <a:p>
            <a:pPr lvl="1"/>
            <a:r>
              <a:rPr lang="cs-CZ" dirty="0"/>
              <a:t>Generátor signálu pro galvanometry</a:t>
            </a:r>
          </a:p>
          <a:p>
            <a:pPr lvl="1"/>
            <a:r>
              <a:rPr lang="cs-CZ" dirty="0"/>
              <a:t>Zdroj -15V</a:t>
            </a:r>
          </a:p>
          <a:p>
            <a:pPr lvl="1"/>
            <a:r>
              <a:rPr lang="cs-CZ" dirty="0"/>
              <a:t>Voltmetr baterie</a:t>
            </a:r>
          </a:p>
          <a:p>
            <a:r>
              <a:rPr lang="cs-CZ" dirty="0"/>
              <a:t>konektory</a:t>
            </a:r>
          </a:p>
          <a:p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F6EABD-32C1-423B-ABCF-58BFD62E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9180683A-A0C3-4A04-A256-B5B2EC2E7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906" y="3429000"/>
            <a:ext cx="3453234" cy="3274002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F53519D4-23E7-4529-821A-F48BAE2A6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112" y="58814"/>
            <a:ext cx="3436028" cy="3263748"/>
          </a:xfrm>
          <a:prstGeom prst="rect">
            <a:avLst/>
          </a:prstGeom>
        </p:spPr>
      </p:pic>
      <p:sp>
        <p:nvSpPr>
          <p:cNvPr id="22" name="TextovéPole 21">
            <a:extLst>
              <a:ext uri="{FF2B5EF4-FFF2-40B4-BE49-F238E27FC236}">
                <a16:creationId xmlns:a16="http://schemas.microsoft.com/office/drawing/2014/main" id="{730536EE-6834-4EB5-B3E7-E92102C5A3C5}"/>
              </a:ext>
            </a:extLst>
          </p:cNvPr>
          <p:cNvSpPr txBox="1"/>
          <p:nvPr/>
        </p:nvSpPr>
        <p:spPr>
          <a:xfrm flipH="1">
            <a:off x="6580072" y="5807631"/>
            <a:ext cx="442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</p:spTree>
    <p:extLst>
      <p:ext uri="{BB962C8B-B14F-4D97-AF65-F5344CB8AC3E}">
        <p14:creationId xmlns:p14="http://schemas.microsoft.com/office/powerpoint/2010/main" val="376254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FB0A7A-8E46-4313-8C20-6653A70F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Generátor analogového signálu pro galvanometry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E3588C-61BA-4A75-BB10-187C14860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6865"/>
          </a:xfrm>
        </p:spPr>
        <p:txBody>
          <a:bodyPr/>
          <a:lstStyle/>
          <a:p>
            <a:r>
              <a:rPr lang="cs-CZ" dirty="0"/>
              <a:t>D/A převodník řízený přímo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r>
              <a:rPr lang="cs-CZ" dirty="0"/>
              <a:t>Zesilovače </a:t>
            </a:r>
            <a:r>
              <a:rPr lang="cs-CZ" dirty="0">
                <a:solidFill>
                  <a:srgbClr val="FF0000"/>
                </a:solidFill>
              </a:rPr>
              <a:t>transformují </a:t>
            </a:r>
            <a:r>
              <a:rPr lang="cs-CZ" dirty="0"/>
              <a:t>signál pro galvanometry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87EF4AF-39C5-4B83-ADCA-8EA75471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2A3E487-A9AC-4069-ACB1-0E3C61FE2B24}"/>
              </a:ext>
            </a:extLst>
          </p:cNvPr>
          <p:cNvSpPr txBox="1"/>
          <p:nvPr/>
        </p:nvSpPr>
        <p:spPr>
          <a:xfrm flipH="1">
            <a:off x="7370647" y="5885234"/>
            <a:ext cx="442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064BECE4-3DFB-47F7-BF02-D3F4805198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81402"/>
              </p:ext>
            </p:extLst>
          </p:nvPr>
        </p:nvGraphicFramePr>
        <p:xfrm>
          <a:off x="62697" y="3734950"/>
          <a:ext cx="12066605" cy="179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047600" imgH="2831400" progId="">
                  <p:embed/>
                </p:oleObj>
              </mc:Choice>
              <mc:Fallback>
                <p:oleObj r:id="rId2" imgW="19047600" imgH="2831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697" y="3734950"/>
                        <a:ext cx="12066605" cy="179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2828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69CA08-7C2D-48A7-8B29-FBE68981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Software </a:t>
            </a:r>
            <a:r>
              <a:rPr lang="cs-CZ" dirty="0">
                <a:solidFill>
                  <a:srgbClr val="FF0000"/>
                </a:solidFill>
              </a:rPr>
              <a:t>(</a:t>
            </a:r>
            <a:r>
              <a:rPr lang="cs-CZ" dirty="0" err="1">
                <a:solidFill>
                  <a:srgbClr val="FF0000"/>
                </a:solidFill>
              </a:rPr>
              <a:t>celej</a:t>
            </a:r>
            <a:r>
              <a:rPr lang="cs-CZ" dirty="0">
                <a:solidFill>
                  <a:srgbClr val="FF0000"/>
                </a:solidFill>
              </a:rPr>
              <a:t> slide </a:t>
            </a:r>
            <a:r>
              <a:rPr lang="cs-CZ" dirty="0" err="1">
                <a:solidFill>
                  <a:srgbClr val="FF0000"/>
                </a:solidFill>
              </a:rPr>
              <a:t>zbytecnej</a:t>
            </a:r>
            <a:r>
              <a:rPr lang="cs-CZ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AE7B9F9-9B42-4058-AA87-1B69BFB98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Instalační skript</a:t>
            </a:r>
          </a:p>
          <a:p>
            <a:r>
              <a:rPr lang="cs-CZ" dirty="0"/>
              <a:t>Ovládání laseru a galvanometrů – program </a:t>
            </a:r>
            <a:r>
              <a:rPr lang="cs-CZ" dirty="0" err="1"/>
              <a:t>lasershow</a:t>
            </a:r>
            <a:endParaRPr lang="cs-CZ" dirty="0"/>
          </a:p>
          <a:p>
            <a:r>
              <a:rPr lang="cs-CZ" dirty="0"/>
              <a:t>Ovládání připojení </a:t>
            </a:r>
            <a:r>
              <a:rPr lang="cs-CZ" dirty="0" err="1"/>
              <a:t>RPi</a:t>
            </a:r>
            <a:r>
              <a:rPr lang="cs-CZ" dirty="0"/>
              <a:t> – program </a:t>
            </a:r>
            <a:r>
              <a:rPr lang="cs-CZ" dirty="0" err="1"/>
              <a:t>wifi_manager</a:t>
            </a:r>
            <a:endParaRPr lang="cs-CZ" dirty="0"/>
          </a:p>
          <a:p>
            <a:r>
              <a:rPr lang="cs-CZ" dirty="0"/>
              <a:t>Uživatelské rozhraní (UI) – 3 programy</a:t>
            </a:r>
          </a:p>
          <a:p>
            <a:pPr lvl="1"/>
            <a:r>
              <a:rPr lang="cs-CZ" dirty="0"/>
              <a:t>OLED a enkodér</a:t>
            </a:r>
          </a:p>
          <a:p>
            <a:pPr lvl="1"/>
            <a:r>
              <a:rPr lang="cs-CZ" dirty="0"/>
              <a:t>Webový portál</a:t>
            </a:r>
          </a:p>
          <a:p>
            <a:pPr lvl="1"/>
            <a:r>
              <a:rPr lang="cs-CZ" dirty="0" err="1"/>
              <a:t>Discord</a:t>
            </a:r>
            <a:r>
              <a:rPr lang="cs-CZ" dirty="0"/>
              <a:t> bot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207FFE3-2C27-4B3F-84CE-8FA16E537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15766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4C2A80-07F6-4622-A43E-D2795EA9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000" dirty="0"/>
              <a:t>Software - </a:t>
            </a:r>
            <a:r>
              <a:rPr lang="cs-CZ" dirty="0"/>
              <a:t>Instalační skript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DB945F2-0C11-4CFB-8174-DF1F1D7D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accent6"/>
                </a:solidFill>
              </a:rPr>
              <a:t>Je </a:t>
            </a:r>
            <a:r>
              <a:rPr lang="cs-CZ" dirty="0" err="1">
                <a:solidFill>
                  <a:schemeClr val="accent6"/>
                </a:solidFill>
              </a:rPr>
              <a:t>dulezity</a:t>
            </a:r>
            <a:r>
              <a:rPr lang="cs-CZ" dirty="0">
                <a:solidFill>
                  <a:schemeClr val="accent6"/>
                </a:solidFill>
              </a:rPr>
              <a:t>, protože bez nej by si musel user instalovat všechny knihovny </a:t>
            </a:r>
            <a:r>
              <a:rPr lang="cs-CZ" dirty="0" err="1">
                <a:solidFill>
                  <a:schemeClr val="accent6"/>
                </a:solidFill>
              </a:rPr>
              <a:t>sam</a:t>
            </a:r>
            <a:r>
              <a:rPr lang="cs-CZ" dirty="0">
                <a:solidFill>
                  <a:schemeClr val="accent6"/>
                </a:solidFill>
              </a:rPr>
              <a:t> a musel by si zkompilovat všechny programy </a:t>
            </a:r>
            <a:r>
              <a:rPr lang="cs-CZ" dirty="0" err="1">
                <a:solidFill>
                  <a:schemeClr val="accent6"/>
                </a:solidFill>
              </a:rPr>
              <a:t>sam</a:t>
            </a:r>
            <a:endParaRPr lang="cs-CZ" dirty="0">
              <a:solidFill>
                <a:schemeClr val="accent6"/>
              </a:solidFill>
            </a:endParaRPr>
          </a:p>
          <a:p>
            <a:r>
              <a:rPr lang="cs-CZ" dirty="0"/>
              <a:t>Knihovny a závislosti mých programů</a:t>
            </a:r>
          </a:p>
          <a:p>
            <a:r>
              <a:rPr lang="cs-CZ" dirty="0"/>
              <a:t>Spouštění programů při zapnutí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CF19981-95FF-4F7C-B7C6-32F6B696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1635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D5C091-6F53-4182-9CFA-8C2219FE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Software - </a:t>
            </a:r>
            <a:r>
              <a:rPr lang="cs-CZ" dirty="0" err="1"/>
              <a:t>lasershow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6CFCEE-8E9A-407C-82A2-67639E5A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Příkazy od UI programů</a:t>
            </a:r>
          </a:p>
          <a:p>
            <a:r>
              <a:rPr lang="cs-CZ" dirty="0"/>
              <a:t>Původně převzato ze serveru github.com</a:t>
            </a:r>
          </a:p>
          <a:p>
            <a:r>
              <a:rPr lang="cs-CZ" dirty="0"/>
              <a:t>Přepsáno</a:t>
            </a:r>
          </a:p>
          <a:p>
            <a:pPr lvl="1"/>
            <a:r>
              <a:rPr lang="cs-CZ" dirty="0"/>
              <a:t>Podpora barev</a:t>
            </a:r>
          </a:p>
          <a:p>
            <a:pPr lvl="1"/>
            <a:r>
              <a:rPr lang="cs-CZ" dirty="0"/>
              <a:t>Komunikace s UI programy</a:t>
            </a:r>
          </a:p>
          <a:p>
            <a:pPr lvl="1"/>
            <a:r>
              <a:rPr lang="cs-CZ" dirty="0"/>
              <a:t>Rychlost</a:t>
            </a:r>
          </a:p>
          <a:p>
            <a:pPr lvl="1"/>
            <a:r>
              <a:rPr lang="cs-CZ" dirty="0"/>
              <a:t>Zavření souboru po načtení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F4C1F09-6C82-4E56-9703-11DF0254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5842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A95BE0-D9AD-4C05-BE73-F97FC8E6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Wifi manager (</a:t>
            </a:r>
            <a:r>
              <a:rPr lang="cs-CZ" dirty="0" err="1"/>
              <a:t>optional</a:t>
            </a:r>
            <a:r>
              <a:rPr lang="cs-CZ" dirty="0"/>
              <a:t> – </a:t>
            </a:r>
            <a:r>
              <a:rPr lang="cs-CZ" dirty="0" err="1"/>
              <a:t>muzu</a:t>
            </a:r>
            <a:r>
              <a:rPr lang="cs-CZ" dirty="0"/>
              <a:t> ho popsat na sw slidu a pak </a:t>
            </a:r>
            <a:r>
              <a:rPr lang="cs-CZ" dirty="0" err="1"/>
              <a:t>uz</a:t>
            </a:r>
            <a:r>
              <a:rPr lang="cs-CZ" dirty="0"/>
              <a:t> jenom na </a:t>
            </a:r>
            <a:r>
              <a:rPr lang="cs-CZ" dirty="0" err="1"/>
              <a:t>comms</a:t>
            </a:r>
            <a:r>
              <a:rPr lang="cs-CZ" dirty="0"/>
              <a:t>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F9D76F7-7599-434F-AE78-192612556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FD3C748-1786-458C-B15A-701747C3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4207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BE7813-A70C-48E1-9612-C7471C5A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accent6"/>
                </a:solidFill>
              </a:rPr>
              <a:t>Úvod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61A6003-668D-44C0-874D-4AE233E96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accent6"/>
                </a:solidFill>
              </a:rPr>
              <a:t>Green – text na mluveni</a:t>
            </a:r>
          </a:p>
          <a:p>
            <a:r>
              <a:rPr lang="cs-CZ" dirty="0">
                <a:solidFill>
                  <a:schemeClr val="accent6"/>
                </a:solidFill>
              </a:rPr>
              <a:t>když jsem se zajímal o technologii laserových projektoru a efektu na </a:t>
            </a:r>
            <a:r>
              <a:rPr lang="cs-CZ" dirty="0" err="1">
                <a:solidFill>
                  <a:schemeClr val="accent6"/>
                </a:solidFill>
              </a:rPr>
              <a:t>diskotekach</a:t>
            </a:r>
            <a:r>
              <a:rPr lang="cs-CZ" dirty="0">
                <a:solidFill>
                  <a:schemeClr val="accent6"/>
                </a:solidFill>
              </a:rPr>
              <a:t>, zarazilo mě, že jsem nenašel žádnou open source platformu, kterou bych mohl použít a případně upravovat, kdybych chtěl </a:t>
            </a:r>
            <a:r>
              <a:rPr lang="cs-CZ" dirty="0" err="1">
                <a:solidFill>
                  <a:schemeClr val="accent6"/>
                </a:solidFill>
              </a:rPr>
              <a:t>techcnologii</a:t>
            </a:r>
            <a:r>
              <a:rPr lang="cs-CZ" dirty="0">
                <a:solidFill>
                  <a:schemeClr val="accent6"/>
                </a:solidFill>
              </a:rPr>
              <a:t> využít, tak jsem se rozhodl takovou platformu </a:t>
            </a:r>
            <a:r>
              <a:rPr lang="cs-CZ" dirty="0" err="1">
                <a:solidFill>
                  <a:schemeClr val="accent6"/>
                </a:solidFill>
              </a:rPr>
              <a:t>vytvorit</a:t>
            </a:r>
            <a:endParaRPr lang="cs-CZ" dirty="0">
              <a:solidFill>
                <a:schemeClr val="accent6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8A6DC4C-55E3-4E73-BBB2-789923293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896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37F401-F985-4A10-AD7C-FDA6BED7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53"/>
            <a:ext cx="10515600" cy="1325563"/>
          </a:xfrm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Software - </a:t>
            </a:r>
            <a:r>
              <a:rPr lang="cs-CZ" dirty="0"/>
              <a:t>Uživatelské prostředí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E2A371-1E2D-49D5-A605-1D3461B8E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7229" cy="4351338"/>
          </a:xfrm>
        </p:spPr>
        <p:txBody>
          <a:bodyPr/>
          <a:lstStyle/>
          <a:p>
            <a:r>
              <a:rPr lang="cs-CZ" dirty="0"/>
              <a:t>LCD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ADAC2CE-E33B-4A3B-9103-AA0BE26F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BEC8B45E-D89A-4CCD-B341-461611401254}"/>
              </a:ext>
            </a:extLst>
          </p:cNvPr>
          <p:cNvSpPr txBox="1">
            <a:spLocks/>
          </p:cNvSpPr>
          <p:nvPr/>
        </p:nvSpPr>
        <p:spPr>
          <a:xfrm>
            <a:off x="4539344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web</a:t>
            </a: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C78E8DB6-67C0-4C19-98F1-669D46503CF4}"/>
              </a:ext>
            </a:extLst>
          </p:cNvPr>
          <p:cNvSpPr txBox="1">
            <a:spLocks/>
          </p:cNvSpPr>
          <p:nvPr/>
        </p:nvSpPr>
        <p:spPr>
          <a:xfrm>
            <a:off x="7946573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discord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79981C3-45CC-441B-A459-FEE371125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1"/>
          <a:stretch/>
        </p:blipFill>
        <p:spPr>
          <a:xfrm>
            <a:off x="7946573" y="2363821"/>
            <a:ext cx="7142639" cy="6061722"/>
          </a:xfrm>
          <a:prstGeom prst="rect">
            <a:avLst/>
          </a:prstGeom>
        </p:spPr>
      </p:pic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03EADAD0-2231-45FB-ABC6-1DE0B10A5850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Příkazy programům </a:t>
            </a:r>
            <a:r>
              <a:rPr lang="cs-CZ" dirty="0" err="1"/>
              <a:t>lasershow</a:t>
            </a:r>
            <a:r>
              <a:rPr lang="cs-CZ" dirty="0"/>
              <a:t> a </a:t>
            </a:r>
            <a:r>
              <a:rPr lang="cs-CZ" dirty="0" err="1"/>
              <a:t>wifi_manager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64963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CBE11A-A097-4C3B-BE6B-62A27E8A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Software - </a:t>
            </a:r>
            <a:r>
              <a:rPr lang="cs-CZ" dirty="0"/>
              <a:t>Komunikace mezi programy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0407BFD-0A68-494A-A6E4-F8268E221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Vstupní a výstupní </a:t>
            </a:r>
            <a:r>
              <a:rPr lang="cs-CZ" dirty="0" err="1"/>
              <a:t>socket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22345E-219C-497D-B3F7-562F6D8D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8941F267-7F93-444D-8B42-4D82883EA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801" y="2499594"/>
            <a:ext cx="4049999" cy="3600000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2AD02470-4D8D-4899-8F38-30F2380C3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9594"/>
            <a:ext cx="404999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65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FDEED-48DF-44A7-83CB-1A57D1C9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B74FF9-FAF8-46C0-BDDF-FF1D6B677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Vylepšil jsem open-source program </a:t>
            </a:r>
            <a:r>
              <a:rPr lang="cs-CZ" dirty="0" err="1"/>
              <a:t>lasershow</a:t>
            </a:r>
            <a:r>
              <a:rPr lang="cs-CZ" dirty="0"/>
              <a:t>.</a:t>
            </a:r>
          </a:p>
          <a:p>
            <a:r>
              <a:rPr lang="cs-CZ" dirty="0"/>
              <a:t>Vytvořil jsem pro program </a:t>
            </a:r>
            <a:r>
              <a:rPr lang="cs-CZ" dirty="0" err="1"/>
              <a:t>lasershow</a:t>
            </a:r>
            <a:r>
              <a:rPr lang="cs-CZ" dirty="0"/>
              <a:t> jednoduše pochopitelné uživatelské rozhraní.</a:t>
            </a:r>
          </a:p>
          <a:p>
            <a:r>
              <a:rPr lang="cs-CZ" dirty="0"/>
              <a:t>Navrhl a sestrojil jsem vlastní laserový projektor a sám jsem se tak seznámil s technologií laser </a:t>
            </a:r>
            <a:r>
              <a:rPr lang="cs-CZ" dirty="0" err="1"/>
              <a:t>scanningu</a:t>
            </a:r>
            <a:r>
              <a:rPr lang="cs-CZ" dirty="0"/>
              <a:t>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C131740-DF1F-4CBA-904A-90F0B8FC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897729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B4B341-1EC0-445E-8D09-D8FEFFDE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Poděkování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D4CAA73F-5AED-4C3F-9E7C-879994C48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04" y="2766218"/>
            <a:ext cx="5535396" cy="1325564"/>
          </a:xfr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00FF0A8-23EE-45B0-A602-683D91AD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E014EC5-3D51-4DDA-B857-A4A29DB23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89" y="431600"/>
            <a:ext cx="4369204" cy="2518176"/>
          </a:xfrm>
          <a:prstGeom prst="rect">
            <a:avLst/>
          </a:prstGeom>
        </p:spPr>
      </p:pic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B02C72DD-029E-4AE2-9702-4D6A919B08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875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dirty="0"/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930F6425-6D01-43E0-B93E-8ECF630EB7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112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Tomáš Rohlínek</a:t>
            </a:r>
          </a:p>
          <a:p>
            <a:r>
              <a:rPr lang="cs-CZ" dirty="0">
                <a:effectLst/>
              </a:rPr>
              <a:t>Mgr. Kateřina Vídenková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2444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A10CE8-C0D1-4F4E-963F-7E4CCA08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5823E2-F929-463E-8C88-779CD3615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9273"/>
            <a:ext cx="10515600" cy="483769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cs-CZ" dirty="0"/>
              <a:t>1) https://www.coherent.com/news/glossary/laser-scanning</a:t>
            </a:r>
          </a:p>
          <a:p>
            <a:pPr marL="0" indent="0">
              <a:buNone/>
            </a:pPr>
            <a:r>
              <a:rPr lang="cs-CZ" dirty="0"/>
              <a:t>2) https://www.youtube.com/watch?v=KE89-HOdEKY</a:t>
            </a:r>
          </a:p>
          <a:p>
            <a:pPr marL="0" indent="0">
              <a:buNone/>
            </a:pPr>
            <a:r>
              <a:rPr lang="cs-CZ" dirty="0"/>
              <a:t>3) https://www.google.com/url?sa=i&amp;url=https%3A%2F%2Fpangolin.com%2Fblogs%2Feducation%2Flaser-show&amp;psig=AOvVaw2SmsfDpFnyN5ibQ4LjTT9H&amp;ust=1706650013268000&amp;source=images&amp;cd=vfe&amp;opi=89978449&amp;ved=0CBMQjRxqFwoTCMiKqN_Sg4QDFQAAAAAdAAAAABAE</a:t>
            </a:r>
          </a:p>
          <a:p>
            <a:pPr marL="0" indent="0">
              <a:buNone/>
            </a:pPr>
            <a:r>
              <a:rPr lang="cs-CZ" dirty="0"/>
              <a:t>4) https://hackaday.io/project/19762/gallery#319651da4ea9643030b133f613da02b8</a:t>
            </a:r>
          </a:p>
          <a:p>
            <a:pPr marL="0" indent="0">
              <a:buNone/>
            </a:pPr>
            <a:r>
              <a:rPr lang="cs-CZ" dirty="0"/>
              <a:t>5) https://hackaday.io/project/172284-galvo-laser-cutterengraver</a:t>
            </a:r>
          </a:p>
          <a:p>
            <a:pPr marL="0" indent="0">
              <a:buNone/>
            </a:pPr>
            <a:r>
              <a:rPr lang="cs-CZ" dirty="0"/>
              <a:t>6) https://www.google.com/url?sa=i&amp;url=https%3A%2F%2Fwww.airlineratings.com%2Fdid-you-know%2Fwhat-is-a-hud-and-how-does-it-work%2F&amp;psig=AOvVaw0YT-mYpxTo3Gdf1Pxe5pKC&amp;ust=1706648864247000&amp;source=images&amp;cd=vfe&amp;opi=89978449&amp;ved=0CBMQjRxqFwoTCPDVqM_Ag4QDFQAAAAAdAAAAABAJ</a:t>
            </a:r>
          </a:p>
          <a:p>
            <a:pPr marL="0" indent="0">
              <a:buNone/>
            </a:pPr>
            <a:r>
              <a:rPr lang="cs-CZ" dirty="0"/>
              <a:t>7) https://www.google.com/url?sa=i&amp;url=https%3A%2F%2Fwww.arctron.de%2Fdienstleistungen%2Fairborne-laserscanning%2F&amp;psig=AOvVaw1IoKkELNJAdSg95oujDLO3&amp;ust=1706649547012000&amp;source=images&amp;cd=vfe&amp;opi=89978449&amp;ved=0CBMQjRxqFwoTCMDoyZHDg4QDFQAAAAAdAAAAABAJ</a:t>
            </a:r>
          </a:p>
          <a:p>
            <a:pPr marL="0" indent="0">
              <a:buNone/>
            </a:pPr>
            <a:r>
              <a:rPr lang="cs-CZ" dirty="0"/>
              <a:t>8) https://www.google.com/url?sa=i&amp;url=https%3A%2F%2Fwww.researchgate.net%2Ffigure%2Ftop-Ground-truth-classification-for-part-of-a-3D-laser-scan-Colors-indicate-ground_fig7_220122170&amp;psig=AOvVaw1uScAM8kNW4uvmJjunNIHP&amp;ust=1706649161787000&amp;source=images&amp;cd=vfe&amp;opi=89978449&amp;ved=0CBMQjRxqFwoTCPiL-tnBg4QDFQAAAAAdAAAAABAk</a:t>
            </a:r>
          </a:p>
          <a:p>
            <a:pPr marL="0" indent="0">
              <a:buNone/>
            </a:pPr>
            <a:r>
              <a:rPr lang="cs-CZ" dirty="0"/>
              <a:t>9) https://www.youtube.com/watch?v=62p9u7XjawQ</a:t>
            </a:r>
          </a:p>
          <a:p>
            <a:pPr marL="0" indent="0">
              <a:buNone/>
            </a:pPr>
            <a:r>
              <a:rPr lang="cs-CZ" dirty="0"/>
              <a:t>10) https://tecnica.com/wp-content/uploads/2015/06/f4.png</a:t>
            </a:r>
          </a:p>
          <a:p>
            <a:pPr marL="0" indent="0">
              <a:buNone/>
            </a:pPr>
            <a:r>
              <a:rPr lang="cs-CZ" dirty="0"/>
              <a:t>11) https://www.google.com/url?sa=i&amp;url=https%3A%2F%2Fwww.aliexpress.com%2Fi%2F32386911094.html&amp;psig=AOvVaw2m7njg71OP1F8Az15N8Zay&amp;ust=1706654107230000&amp;source=images&amp;cd=vfe&amp;opi=89978449&amp;ved=0CBMQjRxqGAoTCKCpkZDUg4QDFQAAAAAdAAAAABC9AQ</a:t>
            </a:r>
          </a:p>
          <a:p>
            <a:pPr marL="0" indent="0">
              <a:buNone/>
            </a:pPr>
            <a:r>
              <a:rPr lang="cs-CZ" dirty="0"/>
              <a:t>12) </a:t>
            </a:r>
            <a:r>
              <a:rPr lang="cs-CZ" sz="2800" dirty="0"/>
              <a:t>https://www.google.com/url?sa=i&amp;url=https%3A%2F%2Fwww.raspberrypi.com%2Fdocumentation%2Fcomputers%2Fraspberry-pi.html&amp;psig=AOvVaw2rJzyto3usOeAVXt8ZcZq6&amp;ust=1706646049039000&amp;source=images&amp;cd=vfe&amp;opi=89978449&amp;ved=0CBMQjRxqFwoTCLDV4422g4QDFQAAAAAdAAAAABAS</a:t>
            </a:r>
          </a:p>
          <a:p>
            <a:pPr marL="0" indent="0">
              <a:buNone/>
            </a:pPr>
            <a:r>
              <a:rPr lang="cs-CZ" dirty="0"/>
              <a:t>13) </a:t>
            </a:r>
            <a:r>
              <a:rPr lang="cs-CZ" sz="2800" dirty="0"/>
              <a:t>https://www.google.com/url?sa=i&amp;url=https%3A%2F%2Fmagpi.raspberrypi.com%2Farticles%2Fget-started-new-raspberry-pi&amp;psig=AOvVaw2dvUY6SR-YGpCpw8sS8n8e&amp;ust=1706645863900000&amp;source=images&amp;cd=vfe&amp;opi=89978449&amp;ved=0CBMQjRxqFwoTCIDpxrW1g4QDFQAAAAAdAAAAABAS</a:t>
            </a:r>
          </a:p>
          <a:p>
            <a:pPr marL="0" indent="0">
              <a:buNone/>
            </a:pPr>
            <a:r>
              <a:rPr lang="cs-CZ" dirty="0"/>
              <a:t>14) </a:t>
            </a:r>
            <a:r>
              <a:rPr lang="cs-CZ" sz="2800" dirty="0"/>
              <a:t>https://www.google.com/url?sa=i&amp;url=https%3A%2F%2Fwww.flaticon.com%2Ffree-icon%2Fmonitor_3474360&amp;psig=AOvVaw26H3Z1Merh2l7goobkClII&amp;ust=1706645924791000&amp;source=images&amp;cd=vfe&amp;opi=89978449&amp;ved=0CBMQjRxqFwoTCPCg59O1g4QDFQAAAAAdAAAAABAE</a:t>
            </a:r>
          </a:p>
          <a:p>
            <a:pPr marL="0" indent="0">
              <a:buNone/>
            </a:pPr>
            <a:r>
              <a:rPr lang="cs-CZ" dirty="0"/>
              <a:t>15) https://www.google.com/url?sa=i&amp;url=https%3A%2F%2Fwww.flaticon.com%2Ffree-icon%2Fkeyboard-and-mouse_7264143&amp;psig=AOvVaw3NiCrKk9z5-99Y_-_l_PA4&amp;ust=1706646790121000&amp;source=images&amp;cd=vfe&amp;opi=89978449&amp;ved=0CBMQjRxqFwoTCIClpYS5g4QDFQAAAAAdAAAAABAJ</a:t>
            </a:r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D0BB520-92D3-49E5-AD98-1F5FEDE22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466293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6AD1E4-2BA2-417F-9FA4-F13C2E50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000" dirty="0"/>
              <a:t>Úvod - </a:t>
            </a:r>
            <a:r>
              <a:rPr lang="cs-CZ" dirty="0"/>
              <a:t>Laser </a:t>
            </a:r>
            <a:r>
              <a:rPr lang="cs-CZ" dirty="0" err="1"/>
              <a:t>scanning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DBDCBD-9127-4346-9F87-90DA94C72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1441" cy="1505404"/>
          </a:xfrm>
        </p:spPr>
        <p:txBody>
          <a:bodyPr/>
          <a:lstStyle/>
          <a:p>
            <a:r>
              <a:rPr lang="cs-CZ" dirty="0"/>
              <a:t>mj. Technologie laserových projektorů</a:t>
            </a:r>
          </a:p>
          <a:p>
            <a:pPr marL="0" indent="0">
              <a:buNone/>
            </a:pPr>
            <a:r>
              <a:rPr lang="cs-CZ" dirty="0"/>
              <a:t>= jakákoliv technologie využívající rychle se hýbající laserový paprsek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3FBE83-E6D4-467D-A304-BE44A645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7829C069-B691-4EAE-ADA0-D77E77D2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377" y="270491"/>
            <a:ext cx="3630266" cy="570907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E8FBB147-D20E-4F35-BC96-7A01CC738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5" y="3516490"/>
            <a:ext cx="7559698" cy="2562340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C526B7FF-DDE3-41AE-9A8D-7CD92F0515F0}"/>
              </a:ext>
            </a:extLst>
          </p:cNvPr>
          <p:cNvSpPr txBox="1"/>
          <p:nvPr/>
        </p:nvSpPr>
        <p:spPr>
          <a:xfrm>
            <a:off x="7617252" y="6074195"/>
            <a:ext cx="3977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(zdroj 1)</a:t>
            </a:r>
          </a:p>
        </p:txBody>
      </p:sp>
    </p:spTree>
    <p:extLst>
      <p:ext uri="{BB962C8B-B14F-4D97-AF65-F5344CB8AC3E}">
        <p14:creationId xmlns:p14="http://schemas.microsoft.com/office/powerpoint/2010/main" val="337686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asers for Architectural Lighting White Night 2021 KVANT Show Production-2">
            <a:hlinkClick r:id="" action="ppaction://media"/>
            <a:extLst>
              <a:ext uri="{FF2B5EF4-FFF2-40B4-BE49-F238E27FC236}">
                <a16:creationId xmlns:a16="http://schemas.microsoft.com/office/drawing/2014/main" id="{08A82F8A-42D1-4C11-8797-0A8FDFDC013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3306"/>
            <a:ext cx="12940170" cy="727868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0E4CCD0-4F3C-4845-89CF-82A3AC21058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 anchor="ctr" anchorCtr="0"/>
          <a:lstStyle/>
          <a:p>
            <a:r>
              <a:rPr lang="cs-CZ" sz="3000" dirty="0">
                <a:solidFill>
                  <a:schemeClr val="bg1"/>
                </a:solidFill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Dálkové promítání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DCA3342-82BA-4A55-B16D-BC62303C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E7773E4-8D2F-487E-AEF1-F3FFD20FB000}"/>
              </a:ext>
            </a:extLst>
          </p:cNvPr>
          <p:cNvSpPr txBox="1"/>
          <p:nvPr/>
        </p:nvSpPr>
        <p:spPr>
          <a:xfrm>
            <a:off x="6845846" y="748030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(zdroj 2)</a:t>
            </a:r>
          </a:p>
        </p:txBody>
      </p:sp>
    </p:spTree>
    <p:extLst>
      <p:ext uri="{BB962C8B-B14F-4D97-AF65-F5344CB8AC3E}">
        <p14:creationId xmlns:p14="http://schemas.microsoft.com/office/powerpoint/2010/main" val="14451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2C4A92B6-66EC-4A2F-A372-CC3775D74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83" y="-283607"/>
            <a:ext cx="13219965" cy="7425213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C0D0435-81C3-46FE-B313-B2BDC382BA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sz="3000" dirty="0">
                <a:solidFill>
                  <a:schemeClr val="bg1"/>
                </a:solidFill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Laser </a:t>
            </a:r>
            <a:r>
              <a:rPr lang="cs-CZ" dirty="0" err="1">
                <a:solidFill>
                  <a:schemeClr val="bg1"/>
                </a:solidFill>
              </a:rPr>
              <a:t>shows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5C2FE04-5055-49C3-9B25-7221619F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A82E2139-EE46-4B0F-BAA5-7E85A5DB5A2C}"/>
              </a:ext>
            </a:extLst>
          </p:cNvPr>
          <p:cNvSpPr txBox="1"/>
          <p:nvPr/>
        </p:nvSpPr>
        <p:spPr>
          <a:xfrm>
            <a:off x="5668639" y="843240"/>
            <a:ext cx="667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(Zdroj 3)</a:t>
            </a:r>
          </a:p>
        </p:txBody>
      </p:sp>
    </p:spTree>
    <p:extLst>
      <p:ext uri="{BB962C8B-B14F-4D97-AF65-F5344CB8AC3E}">
        <p14:creationId xmlns:p14="http://schemas.microsoft.com/office/powerpoint/2010/main" val="1678425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72FBAFB-D151-4D95-B90D-281E720C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9555"/>
            <a:ext cx="12192000" cy="914624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967FC51-0D27-4CBA-B51B-B287620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sz="3000" dirty="0">
                <a:solidFill>
                  <a:schemeClr val="bg1"/>
                </a:solidFill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SLA 3D tisk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E5B1AB7-2513-4805-869B-333F2136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271D1BF-C3D6-4A2F-A769-90CA2A83FE32}"/>
              </a:ext>
            </a:extLst>
          </p:cNvPr>
          <p:cNvSpPr txBox="1"/>
          <p:nvPr/>
        </p:nvSpPr>
        <p:spPr>
          <a:xfrm>
            <a:off x="6708041" y="843240"/>
            <a:ext cx="95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(zdroj 4)</a:t>
            </a:r>
          </a:p>
        </p:txBody>
      </p:sp>
    </p:spTree>
    <p:extLst>
      <p:ext uri="{BB962C8B-B14F-4D97-AF65-F5344CB8AC3E}">
        <p14:creationId xmlns:p14="http://schemas.microsoft.com/office/powerpoint/2010/main" val="462967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5F02F3D4-C357-40AF-A68D-ABF8B4384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03982"/>
            <a:ext cx="12192000" cy="914400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1D45CC3-AE8B-490E-95BB-F171B9E2713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Laserové gravírování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743E1EB-A052-40E1-9C12-B9384FEB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33ABCDD8-982B-418F-864E-90C873A77418}"/>
              </a:ext>
            </a:extLst>
          </p:cNvPr>
          <p:cNvSpPr txBox="1"/>
          <p:nvPr/>
        </p:nvSpPr>
        <p:spPr>
          <a:xfrm>
            <a:off x="7050833" y="8432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(zdroj 5)</a:t>
            </a:r>
          </a:p>
        </p:txBody>
      </p:sp>
    </p:spTree>
    <p:extLst>
      <p:ext uri="{BB962C8B-B14F-4D97-AF65-F5344CB8AC3E}">
        <p14:creationId xmlns:p14="http://schemas.microsoft.com/office/powerpoint/2010/main" val="1286585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EA69D449-5433-4CE1-B1F1-DBEE76C9F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998"/>
            <a:ext cx="12192000" cy="813054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B0A3E56-7E5B-4480-BE72-8A9D8A39ED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HUD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A1721CA-0A26-471C-B49F-99D09DFC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62D31747-5598-4ACB-91A5-BB0ED9426C29}"/>
              </a:ext>
            </a:extLst>
          </p:cNvPr>
          <p:cNvSpPr txBox="1"/>
          <p:nvPr/>
        </p:nvSpPr>
        <p:spPr>
          <a:xfrm>
            <a:off x="5118170" y="843240"/>
            <a:ext cx="5061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(zdroj 6)</a:t>
            </a:r>
          </a:p>
        </p:txBody>
      </p:sp>
    </p:spTree>
    <p:extLst>
      <p:ext uri="{BB962C8B-B14F-4D97-AF65-F5344CB8AC3E}">
        <p14:creationId xmlns:p14="http://schemas.microsoft.com/office/powerpoint/2010/main" val="90816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ek 21">
            <a:extLst>
              <a:ext uri="{FF2B5EF4-FFF2-40B4-BE49-F238E27FC236}">
                <a16:creationId xmlns:a16="http://schemas.microsoft.com/office/drawing/2014/main" id="{35444A6B-AD9D-45DA-8BA1-D53B8F6F4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29056" y="2740795"/>
            <a:ext cx="4825579" cy="3429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0A751F2-4691-4304-8F92-F8225A0255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3D Skenování</a:t>
            </a:r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B24EDAEF-F54D-47FF-B752-4B6F6FAE2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77021" y="103957"/>
            <a:ext cx="6990102" cy="4351338"/>
          </a:xfrm>
          <a:prstGeom prst="rect">
            <a:avLst/>
          </a:prstGeo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542407A-C00A-4163-BF85-022A32AE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3FA3FC55-6193-4619-9FB6-F208AED4F346}"/>
              </a:ext>
            </a:extLst>
          </p:cNvPr>
          <p:cNvSpPr txBox="1"/>
          <p:nvPr/>
        </p:nvSpPr>
        <p:spPr>
          <a:xfrm>
            <a:off x="6419762" y="365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(zdroj 7)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2A89D8BD-9975-4FC1-A613-312A76A04E0B}"/>
              </a:ext>
            </a:extLst>
          </p:cNvPr>
          <p:cNvSpPr txBox="1"/>
          <p:nvPr/>
        </p:nvSpPr>
        <p:spPr>
          <a:xfrm>
            <a:off x="4954635" y="5652932"/>
            <a:ext cx="6631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(zdroj 8)</a:t>
            </a:r>
          </a:p>
        </p:txBody>
      </p:sp>
    </p:spTree>
    <p:extLst>
      <p:ext uri="{BB962C8B-B14F-4D97-AF65-F5344CB8AC3E}">
        <p14:creationId xmlns:p14="http://schemas.microsoft.com/office/powerpoint/2010/main" val="40274745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5198</TotalTime>
  <Words>1272</Words>
  <Application>Microsoft Office PowerPoint</Application>
  <PresentationFormat>Širokoúhlá obrazovka</PresentationFormat>
  <Paragraphs>143</Paragraphs>
  <Slides>24</Slides>
  <Notes>4</Notes>
  <HiddenSlides>0</HiddenSlides>
  <MMClips>2</MMClips>
  <ScaleCrop>false</ScaleCrop>
  <HeadingPairs>
    <vt:vector size="8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0</vt:i4>
      </vt:variant>
      <vt:variant>
        <vt:lpstr>Nadpisy snímků</vt:lpstr>
      </vt:variant>
      <vt:variant>
        <vt:i4>24</vt:i4>
      </vt:variant>
    </vt:vector>
  </HeadingPairs>
  <TitlesOfParts>
    <vt:vector size="29" baseType="lpstr">
      <vt:lpstr>Abadi Extra Light</vt:lpstr>
      <vt:lpstr>Arial</vt:lpstr>
      <vt:lpstr>Calibri</vt:lpstr>
      <vt:lpstr>Calibri Light</vt:lpstr>
      <vt:lpstr>Motiv Office</vt:lpstr>
      <vt:lpstr>Název práce: RGB Laserový projektor Jméno: Šimon Hrouda Škola: Gymnázium Brno-Řečkovice Kraj: Jihomoravský</vt:lpstr>
      <vt:lpstr>Úvod</vt:lpstr>
      <vt:lpstr>Úvod - Laser scanning</vt:lpstr>
      <vt:lpstr>Využití - Dálkové promítání</vt:lpstr>
      <vt:lpstr>Využití - Laser shows</vt:lpstr>
      <vt:lpstr>Využití - SLA 3D tisk</vt:lpstr>
      <vt:lpstr>Využití - Laserové gravírování</vt:lpstr>
      <vt:lpstr>Využití - HUD</vt:lpstr>
      <vt:lpstr>Využití - 3D Skenování</vt:lpstr>
      <vt:lpstr>Cíle</vt:lpstr>
      <vt:lpstr>Princip laserového promítání</vt:lpstr>
      <vt:lpstr>Hardware - promítání</vt:lpstr>
      <vt:lpstr>Hardware - Řídící jednotka</vt:lpstr>
      <vt:lpstr>Hardware - HAT - DPS</vt:lpstr>
      <vt:lpstr>Generátor analogového signálu pro galvanometry</vt:lpstr>
      <vt:lpstr>Software (celej slide zbytecnej)</vt:lpstr>
      <vt:lpstr>Software - Instalační skript</vt:lpstr>
      <vt:lpstr>Software - lasershow</vt:lpstr>
      <vt:lpstr>Wifi manager (optional – muzu ho popsat na sw slidu a pak uz jenom na comms)</vt:lpstr>
      <vt:lpstr>Software - Uživatelské prostředí</vt:lpstr>
      <vt:lpstr>Software - Komunikace mezi programy</vt:lpstr>
      <vt:lpstr>Výsledky</vt:lpstr>
      <vt:lpstr>Poděkování</vt:lpstr>
      <vt:lpstr>Zdroje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Simon Hrouda</cp:lastModifiedBy>
  <cp:revision>181</cp:revision>
  <dcterms:created xsi:type="dcterms:W3CDTF">2020-03-21T20:56:17Z</dcterms:created>
  <dcterms:modified xsi:type="dcterms:W3CDTF">2024-01-30T21:14:56Z</dcterms:modified>
</cp:coreProperties>
</file>